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3" r:id="rId2"/>
    <p:sldId id="357" r:id="rId3"/>
    <p:sldId id="347" r:id="rId4"/>
    <p:sldId id="353" r:id="rId5"/>
    <p:sldId id="355" r:id="rId6"/>
    <p:sldId id="358" r:id="rId7"/>
    <p:sldId id="359" r:id="rId8"/>
    <p:sldId id="356" r:id="rId9"/>
    <p:sldId id="361" r:id="rId10"/>
    <p:sldId id="362" r:id="rId11"/>
    <p:sldId id="365" r:id="rId12"/>
    <p:sldId id="367" r:id="rId13"/>
    <p:sldId id="368" r:id="rId14"/>
    <p:sldId id="366" r:id="rId15"/>
    <p:sldId id="391" r:id="rId16"/>
    <p:sldId id="369" r:id="rId17"/>
    <p:sldId id="370" r:id="rId18"/>
    <p:sldId id="371" r:id="rId19"/>
    <p:sldId id="372" r:id="rId20"/>
    <p:sldId id="392" r:id="rId21"/>
    <p:sldId id="393" r:id="rId22"/>
    <p:sldId id="373" r:id="rId23"/>
    <p:sldId id="374" r:id="rId24"/>
    <p:sldId id="376" r:id="rId25"/>
    <p:sldId id="375" r:id="rId26"/>
    <p:sldId id="378" r:id="rId27"/>
    <p:sldId id="379" r:id="rId28"/>
    <p:sldId id="380" r:id="rId29"/>
    <p:sldId id="394" r:id="rId30"/>
    <p:sldId id="381" r:id="rId31"/>
    <p:sldId id="383" r:id="rId32"/>
    <p:sldId id="384" r:id="rId33"/>
    <p:sldId id="385" r:id="rId34"/>
    <p:sldId id="386" r:id="rId35"/>
    <p:sldId id="396" r:id="rId36"/>
    <p:sldId id="387" r:id="rId37"/>
    <p:sldId id="397" r:id="rId38"/>
    <p:sldId id="390" r:id="rId39"/>
    <p:sldId id="388" r:id="rId40"/>
    <p:sldId id="389" r:id="rId41"/>
    <p:sldId id="290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4" autoAdjust="0"/>
    <p:restoredTop sz="94676" autoAdjust="0"/>
  </p:normalViewPr>
  <p:slideViewPr>
    <p:cSldViewPr snapToGrid="0" snapToObjects="1">
      <p:cViewPr>
        <p:scale>
          <a:sx n="98" d="100"/>
          <a:sy n="98" d="100"/>
        </p:scale>
        <p:origin x="-42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U.S. Primary </a:t>
            </a:r>
            <a:r>
              <a:rPr lang="en-US" dirty="0"/>
              <a:t>Energy </a:t>
            </a:r>
            <a:r>
              <a:rPr lang="en-US" dirty="0" smtClean="0"/>
              <a:t>Consumption</a:t>
            </a:r>
            <a:endParaRPr lang="en-US" dirty="0"/>
          </a:p>
        </c:rich>
      </c:tx>
      <c:layout>
        <c:manualLayout>
          <c:xMode val="edge"/>
          <c:yMode val="edge"/>
          <c:x val="0.15971473237310799"/>
          <c:y val="2.38393397441447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402483180270505E-2"/>
          <c:y val="0.16081358118633901"/>
          <c:w val="0.82634941784355698"/>
          <c:h val="0.7376787501276419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Energy Use in the U.S.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layout>
                <c:manualLayout>
                  <c:x val="0.18686983566163701"/>
                  <c:y val="-7.296559345764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Total of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97.8 Quads BTU/Year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Industrial</c:v>
                </c:pt>
                <c:pt idx="1">
                  <c:v>Transportation</c:v>
                </c:pt>
                <c:pt idx="2">
                  <c:v>Buildings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30.6</c:v>
                </c:pt>
                <c:pt idx="1">
                  <c:v>28.1</c:v>
                </c:pt>
                <c:pt idx="2">
                  <c:v>41.3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Lighting </a:t>
                    </a:r>
                    <a:r>
                      <a:rPr lang="en-US"/>
                      <a:t>14.70%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Space </a:t>
                    </a:r>
                    <a:r>
                      <a:rPr lang="en-US" smtClean="0"/>
                      <a:t>Heating </a:t>
                    </a:r>
                    <a:r>
                      <a:rPr lang="en-US"/>
                      <a:t>26.10%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71775293901899"/>
                  <c:y val="-1.645855057636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Space </a:t>
                    </a:r>
                    <a:r>
                      <a:rPr lang="en-US" dirty="0" smtClean="0"/>
                      <a:t>Cooling </a:t>
                    </a:r>
                    <a:r>
                      <a:rPr lang="en-US" dirty="0"/>
                      <a:t>9.30%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4408850514224E-2"/>
                  <c:y val="-3.294442732004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Ventilation </a:t>
                    </a:r>
                    <a:r>
                      <a:rPr lang="en-US" dirty="0"/>
                      <a:t>6.20%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472582646153E-2"/>
                  <c:y val="-3.294442732004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Refrigeration </a:t>
                    </a:r>
                    <a:r>
                      <a:rPr lang="en-US" dirty="0"/>
                      <a:t>4.70%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Water </a:t>
                    </a:r>
                    <a:r>
                      <a:rPr lang="en-US" smtClean="0"/>
                      <a:t>Heating </a:t>
                    </a:r>
                    <a:r>
                      <a:rPr lang="en-US"/>
                      <a:t>6.70%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Electronics </a:t>
                    </a:r>
                    <a:r>
                      <a:rPr lang="en-US"/>
                      <a:t>2.80%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055203201310605E-2"/>
                  <c:y val="-3.703460804438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Computers </a:t>
                    </a:r>
                    <a:r>
                      <a:rPr lang="en-US" dirty="0"/>
                      <a:t>2.60%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Cooking </a:t>
                    </a:r>
                    <a:r>
                      <a:rPr lang="en-US"/>
                      <a:t>2.20%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Other </a:t>
                    </a:r>
                    <a:r>
                      <a:rPr lang="en-US"/>
                      <a:t>12.60%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03838703378711"/>
                  <c:y val="8.6760581238509303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Adjust to </a:t>
                    </a:r>
                    <a:r>
                      <a:rPr lang="en-US" dirty="0" smtClean="0"/>
                      <a:t>SEDS </a:t>
                    </a:r>
                    <a:r>
                      <a:rPr lang="en-US" dirty="0"/>
                      <a:t>12.20%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Lighting</c:v>
                </c:pt>
                <c:pt idx="1">
                  <c:v>Space Heating</c:v>
                </c:pt>
                <c:pt idx="2">
                  <c:v>Space Cooling</c:v>
                </c:pt>
                <c:pt idx="3">
                  <c:v>Ventilation</c:v>
                </c:pt>
                <c:pt idx="4">
                  <c:v>Refrigeration</c:v>
                </c:pt>
                <c:pt idx="5">
                  <c:v>Water Heating</c:v>
                </c:pt>
                <c:pt idx="6">
                  <c:v>Electronics</c:v>
                </c:pt>
                <c:pt idx="7">
                  <c:v>Computers</c:v>
                </c:pt>
                <c:pt idx="8">
                  <c:v>Cooking</c:v>
                </c:pt>
                <c:pt idx="9">
                  <c:v>Other (5)</c:v>
                </c:pt>
                <c:pt idx="10">
                  <c:v>Adjust to SEDS (6)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0.14699999999999999</c:v>
                </c:pt>
                <c:pt idx="1">
                  <c:v>0.26100000000000001</c:v>
                </c:pt>
                <c:pt idx="2">
                  <c:v>9.2999999999999999E-2</c:v>
                </c:pt>
                <c:pt idx="3">
                  <c:v>6.2E-2</c:v>
                </c:pt>
                <c:pt idx="4">
                  <c:v>4.7E-2</c:v>
                </c:pt>
                <c:pt idx="5">
                  <c:v>6.7000000000000004E-2</c:v>
                </c:pt>
                <c:pt idx="6">
                  <c:v>2.8000000000000001E-2</c:v>
                </c:pt>
                <c:pt idx="7">
                  <c:v>2.5999999999999999E-2</c:v>
                </c:pt>
                <c:pt idx="8">
                  <c:v>2.1999999999999999E-2</c:v>
                </c:pt>
                <c:pt idx="9">
                  <c:v>0.126</c:v>
                </c:pt>
                <c:pt idx="10">
                  <c:v>0.122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43747148357697"/>
          <c:y val="4.5301993956193998E-2"/>
          <c:w val="0.421005603151827"/>
          <c:h val="0.855800964938429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IAMU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IAMU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5824256"/>
        <c:axId val="45834240"/>
      </c:barChart>
      <c:catAx>
        <c:axId val="4582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5834240"/>
        <c:crosses val="autoZero"/>
        <c:auto val="1"/>
        <c:lblAlgn val="ctr"/>
        <c:lblOffset val="100"/>
        <c:noMultiLvlLbl val="0"/>
      </c:catAx>
      <c:valAx>
        <c:axId val="4583424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crossAx val="4582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smtClean="0">
                <a:latin typeface="+mn-lt"/>
              </a:rPr>
              <a:t>Average</a:t>
            </a:r>
            <a:r>
              <a:rPr lang="en-US" sz="1600" b="0" baseline="0" dirty="0" smtClean="0">
                <a:latin typeface="+mn-lt"/>
              </a:rPr>
              <a:t> Daily Lighting Power Consumption (kWh/day)</a:t>
            </a:r>
            <a:endParaRPr lang="en-US" sz="1600" b="0" dirty="0">
              <a:latin typeface="+mn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1282051282051197E-2"/>
                  <c:y val="1.22252016917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Metal Halide</c:v>
                </c:pt>
                <c:pt idx="1">
                  <c:v>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11.85</c:v>
                </c:pt>
                <c:pt idx="1">
                  <c:v>3.62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77792"/>
        <c:axId val="93000064"/>
      </c:barChart>
      <c:catAx>
        <c:axId val="9297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3000064"/>
        <c:crosses val="autoZero"/>
        <c:auto val="1"/>
        <c:lblAlgn val="ctr"/>
        <c:lblOffset val="100"/>
        <c:noMultiLvlLbl val="0"/>
      </c:catAx>
      <c:valAx>
        <c:axId val="930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7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0.57485</cdr:x>
      <cdr:y>0.64771</cdr:y>
    </cdr:from>
    <cdr:to>
      <cdr:x>0.66801</cdr:x>
      <cdr:y>0.80291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3301315" y="3044759"/>
          <a:ext cx="535022" cy="729574"/>
        </a:xfrm>
        <a:prstGeom xmlns:a="http://schemas.openxmlformats.org/drawingml/2006/main" prst="line">
          <a:avLst/>
        </a:prstGeom>
        <a:ln xmlns:a="http://schemas.openxmlformats.org/drawingml/2006/main" w="9525">
          <a:prstDash val="soli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0.73926</cdr:x>
      <cdr:y>0.37338</cdr:y>
    </cdr:from>
    <cdr:to>
      <cdr:x>0.74151</cdr:x>
      <cdr:y>0.70033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027713" y="1163638"/>
          <a:ext cx="12245" cy="101893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401C2-069F-465F-9F80-DC7BEC89CF6D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E63A-BE1A-42B9-81A2-4B03A39BA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17140E-1146-4E1B-892C-ABC5A8F72C5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062226E-294F-46E0-8D47-60BCCD6A3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B7FD6-5555-AF4F-B7D8-77156CA8627A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19808-6F87-B341-A724-9F164A3C6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newIEClogoPPT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star.gov/index.cfm?c=evaluate_performance.bus_PortfolioManag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buildingenergyquotien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ere.energy.gov/buildings/commercial/assetscor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energycenter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ireusa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xhzhou@iastate.edu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IEClogoPP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8549" y="3971237"/>
            <a:ext cx="6469039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Xiaohui “Joe” Zhou, PhD, PE</a:t>
            </a:r>
          </a:p>
          <a:p>
            <a:pPr algn="ctr">
              <a:lnSpc>
                <a:spcPct val="80000"/>
              </a:lnSpc>
            </a:pPr>
            <a:endParaRPr lang="en-US" sz="2400" b="1" dirty="0"/>
          </a:p>
          <a:p>
            <a:pPr algn="ctr">
              <a:lnSpc>
                <a:spcPct val="80000"/>
              </a:lnSpc>
            </a:pPr>
            <a:r>
              <a:rPr lang="en-US" sz="2800" b="1" dirty="0" smtClean="0"/>
              <a:t>Iowa Energy Center</a:t>
            </a:r>
            <a:endParaRPr lang="en-US" sz="2800" b="1" dirty="0"/>
          </a:p>
          <a:p>
            <a:pPr algn="ctr">
              <a:lnSpc>
                <a:spcPct val="80000"/>
              </a:lnSpc>
            </a:pPr>
            <a:endParaRPr lang="en-US" sz="1100" b="1" dirty="0"/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2013 BOMA Iowa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Des Moines, IA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April 16, 2013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28725" y="1289926"/>
            <a:ext cx="6748392" cy="21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latin typeface="+mj-lt"/>
              </a:rPr>
              <a:t>Saving Money Through Building Energy Efficiency:</a:t>
            </a:r>
          </a:p>
          <a:p>
            <a:pPr algn="ctr"/>
            <a:r>
              <a:rPr lang="en-US" sz="4400" b="1" dirty="0" smtClean="0">
                <a:latin typeface="+mj-lt"/>
              </a:rPr>
              <a:t>The Opportunities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5830"/>
            <a:ext cx="9144000" cy="105596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to Take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680" y="21722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Know Your Building's Energy Performance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Analyze Opportunities through an Energy Audit</a:t>
            </a:r>
            <a:endParaRPr lang="en-US" altLang="zh-CN" sz="2800" dirty="0">
              <a:ea typeface="宋体" pitchFamily="2" charset="-122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Explore Building Energy Improvement Options</a:t>
            </a:r>
            <a:endParaRPr lang="en-US" altLang="zh-CN" sz="2000" dirty="0">
              <a:ea typeface="宋体" pitchFamily="2" charset="-122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Monitor Results</a:t>
            </a:r>
          </a:p>
        </p:txBody>
      </p:sp>
    </p:spTree>
    <p:extLst>
      <p:ext uri="{BB962C8B-B14F-4D97-AF65-F5344CB8AC3E}">
        <p14:creationId xmlns:p14="http://schemas.microsoft.com/office/powerpoint/2010/main" val="2886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2151" y="2019868"/>
            <a:ext cx="8530329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Know Your Building's Energy Performance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dirty="0">
                <a:ea typeface="宋体" pitchFamily="2" charset="-122"/>
              </a:rPr>
              <a:t>Calculate Energy Utilization Index (EUI)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800" dirty="0">
                <a:ea typeface="宋体" pitchFamily="2" charset="-122"/>
              </a:rPr>
              <a:t>Unit energy use for buildings in </a:t>
            </a:r>
            <a:r>
              <a:rPr lang="en-US" altLang="zh-CN" sz="2800" u="sng" dirty="0">
                <a:ea typeface="宋体" pitchFamily="2" charset="-122"/>
              </a:rPr>
              <a:t>BTU/sq. f</a:t>
            </a:r>
            <a:r>
              <a:rPr lang="en-US" altLang="zh-CN" sz="2800" u="sng" dirty="0" smtClean="0">
                <a:ea typeface="宋体" pitchFamily="2" charset="-122"/>
              </a:rPr>
              <a:t>t. - year</a:t>
            </a:r>
            <a:endParaRPr lang="en-US" altLang="zh-CN" sz="2800" u="sng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dirty="0">
                <a:ea typeface="宋体" pitchFamily="2" charset="-122"/>
              </a:rPr>
              <a:t>Calculate Energy Cost </a:t>
            </a:r>
            <a:r>
              <a:rPr lang="en-US" altLang="zh-CN" dirty="0" smtClean="0">
                <a:ea typeface="宋体" pitchFamily="2" charset="-122"/>
              </a:rPr>
              <a:t>Index (ECI)</a:t>
            </a:r>
            <a:endParaRPr lang="en-US" altLang="zh-CN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800" dirty="0">
                <a:ea typeface="宋体" pitchFamily="2" charset="-122"/>
              </a:rPr>
              <a:t>Unit cost of energy for buildings in </a:t>
            </a:r>
            <a:r>
              <a:rPr lang="en-US" altLang="zh-CN" sz="2800" u="sng" dirty="0">
                <a:ea typeface="宋体" pitchFamily="2" charset="-122"/>
              </a:rPr>
              <a:t>$/sq. f</a:t>
            </a:r>
            <a:r>
              <a:rPr lang="en-US" altLang="zh-CN" sz="2800" u="sng" dirty="0" smtClean="0">
                <a:ea typeface="宋体" pitchFamily="2" charset="-122"/>
              </a:rPr>
              <a:t>t. - </a:t>
            </a:r>
            <a:r>
              <a:rPr lang="en-US" altLang="zh-CN" sz="2800" u="sng" dirty="0">
                <a:ea typeface="宋体" pitchFamily="2" charset="-122"/>
              </a:rPr>
              <a:t>y</a:t>
            </a:r>
            <a:r>
              <a:rPr lang="en-US" altLang="zh-CN" sz="2800" u="sng" dirty="0" smtClean="0">
                <a:ea typeface="宋体" pitchFamily="2" charset="-122"/>
              </a:rPr>
              <a:t>ear</a:t>
            </a:r>
            <a:endParaRPr lang="en-US" altLang="zh-CN" sz="2800" u="sng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083" y="6186816"/>
            <a:ext cx="371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*BTU = British </a:t>
            </a:r>
            <a:r>
              <a:rPr lang="en-US" sz="1200" dirty="0"/>
              <a:t>Thermal Unit; 1 BTU </a:t>
            </a:r>
            <a:r>
              <a:rPr lang="en-US" sz="1200" dirty="0" smtClean="0"/>
              <a:t>~= 0.293 Watt-Hour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33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17206"/>
              </p:ext>
            </p:extLst>
          </p:nvPr>
        </p:nvGraphicFramePr>
        <p:xfrm>
          <a:off x="533399" y="1534885"/>
          <a:ext cx="8219082" cy="4963882"/>
        </p:xfrm>
        <a:graphic>
          <a:graphicData uri="http://schemas.openxmlformats.org/drawingml/2006/table">
            <a:tbl>
              <a:tblPr/>
              <a:tblGrid>
                <a:gridCol w="1180400"/>
                <a:gridCol w="932662"/>
                <a:gridCol w="1122109"/>
                <a:gridCol w="932662"/>
                <a:gridCol w="932662"/>
                <a:gridCol w="1675876"/>
                <a:gridCol w="1442711"/>
              </a:tblGrid>
              <a:tr h="2319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Office Building Area: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sq. ft.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MONTH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 Bldg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kBTU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608.8979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86507.2202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1006.007898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533.8115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42967.8816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624.281456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389.1015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33236.727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480.5315275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299.5248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21914.1454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345.0247663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509.1813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19839.76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527.1013084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529.8775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20052.0531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543.9974705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575.858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22233.3014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590.3479565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496.5895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19660.582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510.8494889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226.5405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13146.8724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239.9205187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394.9498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22874.9454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409.1598217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516.2209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9379.5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38412.2335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577.5209352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547.3023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10953.7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49484.9781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658.632338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390330.7001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6513.375486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639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1 KWH = 3.412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100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EUI 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kBTU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s.q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ft.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ECI ($/sq.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280" y="1802276"/>
            <a:ext cx="8077200" cy="4598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What is Building Energy Benchmarking and Benefits?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Building </a:t>
            </a:r>
            <a:r>
              <a:rPr lang="en-US" altLang="zh-CN" sz="2000" dirty="0">
                <a:ea typeface="宋体" pitchFamily="2" charset="-122"/>
              </a:rPr>
              <a:t>Energy Benchmarking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How did your building </a:t>
            </a:r>
            <a:r>
              <a:rPr lang="en-US" altLang="zh-CN" sz="2000" dirty="0" smtClean="0">
                <a:ea typeface="宋体" pitchFamily="2" charset="-122"/>
              </a:rPr>
              <a:t>compare </a:t>
            </a:r>
            <a:r>
              <a:rPr lang="en-US" altLang="zh-CN" sz="2000" dirty="0">
                <a:ea typeface="宋体" pitchFamily="2" charset="-122"/>
              </a:rPr>
              <a:t>with similar buildings?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Compared to self, within a portfolio, or nationally</a:t>
            </a:r>
            <a:r>
              <a:rPr lang="en-US" altLang="zh-CN" sz="2000" dirty="0" smtClean="0">
                <a:ea typeface="宋体" pitchFamily="2" charset="-122"/>
              </a:rPr>
              <a:t>?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Does your building energy performance meet energy code?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Benefits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Respond to rising energy costs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Enhance </a:t>
            </a:r>
            <a:r>
              <a:rPr lang="en-US" altLang="zh-CN" sz="2000" dirty="0">
                <a:ea typeface="宋体" pitchFamily="2" charset="-122"/>
              </a:rPr>
              <a:t>your company's </a:t>
            </a:r>
            <a:r>
              <a:rPr lang="en-US" altLang="zh-CN" sz="2000" dirty="0" smtClean="0">
                <a:ea typeface="宋体" pitchFamily="2" charset="-122"/>
              </a:rPr>
              <a:t>image and attract satisfied tenants 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Improve the marketability of your property by differentiating it from </a:t>
            </a:r>
            <a:r>
              <a:rPr lang="en-US" altLang="zh-CN" sz="2000" dirty="0" smtClean="0">
                <a:ea typeface="宋体" pitchFamily="2" charset="-122"/>
              </a:rPr>
              <a:t>others</a:t>
            </a: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0485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1028" name="Picture 4" descr="http://energymodeling.pbworks.com/f/1226455344/ASHRAE%20zone%20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96" y="2109243"/>
            <a:ext cx="6728168" cy="4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923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U.S. Climate Zone Map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83008" y="3675164"/>
            <a:ext cx="358718" cy="4052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82461"/>
              </p:ext>
            </p:extLst>
          </p:nvPr>
        </p:nvGraphicFramePr>
        <p:xfrm>
          <a:off x="3429001" y="2028823"/>
          <a:ext cx="5250831" cy="443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234"/>
                <a:gridCol w="1126295"/>
                <a:gridCol w="1054387"/>
                <a:gridCol w="1184915"/>
              </a:tblGrid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City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Chicago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Denver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Minneapolis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Climate Zone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5A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5B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6A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Large Office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Medium Office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Small Office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51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Warehouse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24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Stand-alone Retail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69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93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Strip Mall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72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99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Primary School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Secondary School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89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Supermarket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195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179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208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Quick Service Restaurant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657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604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713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Full Service Restaurant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527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481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570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Hospital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148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153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Outpatient Facility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271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271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280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Small Hotel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87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Large Hotel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138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  <a:tr h="180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Mid-Rise Apartment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54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268" marR="44268" marT="44268" marB="44268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5300" y="2009684"/>
            <a:ext cx="2828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DOE Commercial Building Benchmarks – </a:t>
            </a:r>
            <a:endParaRPr lang="en-US" b="1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Construction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EUIs </a:t>
            </a:r>
            <a:r>
              <a:rPr lang="en-US" b="1" dirty="0"/>
              <a:t>(</a:t>
            </a:r>
            <a:r>
              <a:rPr lang="en-US" b="1" dirty="0" err="1" smtClean="0"/>
              <a:t>kBtu</a:t>
            </a:r>
            <a:r>
              <a:rPr lang="en-US" b="1" dirty="0" smtClean="0"/>
              <a:t>/sq. </a:t>
            </a:r>
            <a:r>
              <a:rPr lang="en-US" b="1" dirty="0" err="1" smtClean="0"/>
              <a:t>ft-yr</a:t>
            </a:r>
            <a:r>
              <a:rPr lang="en-US" b="1" dirty="0" smtClean="0"/>
              <a:t>)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October 2009</a:t>
            </a:r>
            <a:endParaRPr lang="en-US" dirty="0"/>
          </a:p>
        </p:txBody>
      </p:sp>
      <p:sp>
        <p:nvSpPr>
          <p:cNvPr id="2" name="Explosion 1 1"/>
          <p:cNvSpPr/>
          <p:nvPr/>
        </p:nvSpPr>
        <p:spPr>
          <a:xfrm>
            <a:off x="5714997" y="2737315"/>
            <a:ext cx="375557" cy="358345"/>
          </a:xfrm>
          <a:prstGeom prst="irregularSeal1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671456" y="3254828"/>
            <a:ext cx="405493" cy="337458"/>
          </a:xfrm>
          <a:prstGeom prst="irregularSeal1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5671456" y="4691743"/>
            <a:ext cx="435429" cy="341575"/>
          </a:xfrm>
          <a:prstGeom prst="irregularSeal1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5671456" y="6171133"/>
            <a:ext cx="435429" cy="341575"/>
          </a:xfrm>
          <a:prstGeom prst="irregularSeal1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5306" y="185057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Benchmarking Systems 1: EPA’s </a:t>
            </a:r>
            <a:r>
              <a:rPr lang="en-US" altLang="zh-CN" sz="2400" dirty="0">
                <a:ea typeface="宋体" pitchFamily="2" charset="-122"/>
              </a:rPr>
              <a:t>Energy Star Portfolio Manager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Based on national survey </a:t>
            </a:r>
            <a:r>
              <a:rPr lang="en-US" altLang="zh-CN" sz="2000" dirty="0" smtClean="0">
                <a:ea typeface="宋体" pitchFamily="2" charset="-122"/>
              </a:rPr>
              <a:t>2003 CBECS </a:t>
            </a:r>
            <a:r>
              <a:rPr lang="en-US" altLang="zh-CN" sz="2000" dirty="0">
                <a:ea typeface="宋体" pitchFamily="2" charset="-122"/>
              </a:rPr>
              <a:t>database by </a:t>
            </a:r>
            <a:r>
              <a:rPr lang="en-US" altLang="zh-CN" sz="2000" dirty="0" smtClean="0">
                <a:ea typeface="宋体" pitchFamily="2" charset="-122"/>
              </a:rPr>
              <a:t>EIA (Energy Information Administration)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Provides </a:t>
            </a:r>
            <a:r>
              <a:rPr lang="en-US" altLang="zh-CN" sz="2000" dirty="0">
                <a:ea typeface="宋体" pitchFamily="2" charset="-122"/>
              </a:rPr>
              <a:t>a comparison for 15 commercial building types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Scaled </a:t>
            </a:r>
            <a:r>
              <a:rPr lang="en-US" altLang="zh-CN" sz="2000" dirty="0">
                <a:ea typeface="宋体" pitchFamily="2" charset="-122"/>
              </a:rPr>
              <a:t>in 1 – 100 relative to similar buildings </a:t>
            </a:r>
            <a:r>
              <a:rPr lang="en-US" altLang="zh-CN" sz="2000" dirty="0" smtClean="0">
                <a:ea typeface="宋体" pitchFamily="2" charset="-122"/>
              </a:rPr>
              <a:t>nationwide   </a:t>
            </a:r>
            <a:r>
              <a:rPr lang="en-US" altLang="zh-CN" sz="2000" dirty="0">
                <a:ea typeface="宋体" pitchFamily="2" charset="-122"/>
              </a:rPr>
              <a:t>(</a:t>
            </a:r>
            <a:r>
              <a:rPr lang="en-US" altLang="zh-CN" sz="2000" dirty="0" smtClean="0">
                <a:ea typeface="宋体" pitchFamily="2" charset="-122"/>
              </a:rPr>
              <a:t>highest number </a:t>
            </a:r>
            <a:r>
              <a:rPr lang="en-US" altLang="zh-CN" sz="2000" dirty="0">
                <a:ea typeface="宋体" pitchFamily="2" charset="-122"/>
              </a:rPr>
              <a:t>is the most energy efficient building</a:t>
            </a:r>
            <a:r>
              <a:rPr lang="en-US" altLang="zh-CN" sz="2000" dirty="0" smtClean="0">
                <a:ea typeface="宋体" pitchFamily="2" charset="-122"/>
              </a:rPr>
              <a:t>)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Building rating above 75 may receive Energy </a:t>
            </a:r>
            <a:r>
              <a:rPr lang="en-US" altLang="zh-CN" sz="2000" dirty="0" smtClean="0">
                <a:ea typeface="宋体" pitchFamily="2" charset="-122"/>
              </a:rPr>
              <a:t>Star label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  <a:hlinkClick r:id="rId2"/>
              </a:rPr>
              <a:t>http://www.energystar.gov/index.cfm?c=evaluate_performance.bus_PortfolioManager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0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3" y="1488643"/>
            <a:ext cx="6937375" cy="5181600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75014177"/>
              </p:ext>
            </p:extLst>
          </p:nvPr>
        </p:nvGraphicFramePr>
        <p:xfrm>
          <a:off x="7269501" y="2133598"/>
          <a:ext cx="1632831" cy="446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3148" y="1764266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Star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5033" y="1919779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Benchmarking Systems 2: ASHRAE Building Energy Quotient</a:t>
            </a:r>
            <a:endParaRPr lang="en-US" altLang="zh-CN" sz="24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Ratings </a:t>
            </a:r>
            <a:r>
              <a:rPr lang="en-US" altLang="zh-CN" sz="2000" dirty="0">
                <a:ea typeface="宋体" pitchFamily="2" charset="-122"/>
              </a:rPr>
              <a:t>for both design and operation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Requires more detailed information than the monthly utility bill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Provides more detailed opportunity analysis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  <a:hlinkClick r:id="rId2"/>
              </a:rPr>
              <a:t>http://buildingenergyquotient.org</a:t>
            </a:r>
            <a:r>
              <a:rPr lang="en-US" altLang="zh-CN" sz="2000" dirty="0" smtClean="0">
                <a:ea typeface="宋体" pitchFamily="2" charset="-122"/>
                <a:hlinkClick r:id="rId2"/>
              </a:rPr>
              <a:t>/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34" y="3843012"/>
            <a:ext cx="1808451" cy="232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667" y="180900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Benchmarking Systems 3: U.S. Department of Energy  Commercial Building Asset Score</a:t>
            </a:r>
            <a:endParaRPr lang="en-US" altLang="zh-CN" sz="24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Still being developed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Scale 1 - 100 (higher number is better)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Intended to help identify inefficient areas in building energy 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  <a:hlinkClick r:id="rId2"/>
              </a:rPr>
              <a:t>http://</a:t>
            </a:r>
            <a:r>
              <a:rPr lang="en-US" altLang="zh-CN" sz="2000" dirty="0" smtClean="0">
                <a:ea typeface="宋体" pitchFamily="2" charset="-122"/>
                <a:hlinkClick r:id="rId2"/>
              </a:rPr>
              <a:t>www1.eere.energy.gov/buildings/commercial/assetscore.html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4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286"/>
            <a:ext cx="9144000" cy="89059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Outline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4607" y="1798936"/>
            <a:ext cx="7324099" cy="4514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Introduction to Iowa Energy Center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>
                <a:ea typeface="宋体" pitchFamily="2" charset="-122"/>
              </a:rPr>
              <a:t>Why Building Energy Efficiency is Important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>
                <a:ea typeface="宋体" pitchFamily="2" charset="-122"/>
              </a:rPr>
              <a:t>Strategies to Improve Building Energy Efficiency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>
                <a:ea typeface="宋体" pitchFamily="2" charset="-122"/>
              </a:rPr>
              <a:t>Steps to </a:t>
            </a:r>
            <a:r>
              <a:rPr lang="en-US" altLang="zh-CN" sz="2400" dirty="0" smtClean="0">
                <a:ea typeface="宋体" pitchFamily="2" charset="-122"/>
              </a:rPr>
              <a:t>follow: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1600" dirty="0" smtClean="0">
                <a:ea typeface="宋体" pitchFamily="2" charset="-122"/>
              </a:rPr>
              <a:t>Know your building’s present energy performance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1600" dirty="0">
                <a:ea typeface="宋体" pitchFamily="2" charset="-122"/>
              </a:rPr>
              <a:t>Analyze </a:t>
            </a:r>
            <a:r>
              <a:rPr lang="en-US" altLang="zh-CN" sz="1600" dirty="0" smtClean="0">
                <a:ea typeface="宋体" pitchFamily="2" charset="-122"/>
              </a:rPr>
              <a:t>opportunities </a:t>
            </a:r>
            <a:r>
              <a:rPr lang="en-US" altLang="zh-CN" sz="1600" dirty="0">
                <a:ea typeface="宋体" pitchFamily="2" charset="-122"/>
              </a:rPr>
              <a:t>through </a:t>
            </a:r>
            <a:r>
              <a:rPr lang="en-US" altLang="zh-CN" sz="1600" dirty="0" smtClean="0">
                <a:ea typeface="宋体" pitchFamily="2" charset="-122"/>
              </a:rPr>
              <a:t>an energy audit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1600" dirty="0" smtClean="0">
                <a:ea typeface="宋体" pitchFamily="2" charset="-122"/>
              </a:rPr>
              <a:t>Explore building </a:t>
            </a:r>
            <a:r>
              <a:rPr lang="en-US" altLang="zh-CN" sz="1600" dirty="0">
                <a:ea typeface="宋体" pitchFamily="2" charset="-122"/>
              </a:rPr>
              <a:t>e</a:t>
            </a:r>
            <a:r>
              <a:rPr lang="en-US" altLang="zh-CN" sz="1600" dirty="0" smtClean="0">
                <a:ea typeface="宋体" pitchFamily="2" charset="-122"/>
              </a:rPr>
              <a:t>nergy improvement options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1600" dirty="0" smtClean="0">
                <a:ea typeface="宋体" pitchFamily="2" charset="-122"/>
              </a:rPr>
              <a:t>Monitor </a:t>
            </a:r>
            <a:r>
              <a:rPr lang="en-US" altLang="zh-CN" sz="1600" dirty="0">
                <a:ea typeface="宋体" pitchFamily="2" charset="-122"/>
              </a:rPr>
              <a:t>r</a:t>
            </a:r>
            <a:r>
              <a:rPr lang="en-US" altLang="zh-CN" sz="1600" dirty="0" smtClean="0">
                <a:ea typeface="宋体" pitchFamily="2" charset="-122"/>
              </a:rPr>
              <a:t>esults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endParaRPr lang="en-US" altLang="zh-CN" sz="16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endParaRPr lang="en-US" altLang="zh-CN" sz="16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endParaRPr lang="en-US" altLang="zh-CN" sz="16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84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59" y="1622388"/>
            <a:ext cx="4367213" cy="49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5" y="1615752"/>
            <a:ext cx="4419601" cy="49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5850" y="1909621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Benchmarking Systems 4: Iowa Public Building Benchmarking System</a:t>
            </a:r>
            <a:endParaRPr lang="en-US" altLang="zh-CN" sz="24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Web-based platform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Iowa public buildings (now 1200+ buildings)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Benchmarking ratio: Benchmark energy use based on current energy code.  1.0 = energy code compliant building               (lower number is better)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Also includes Energy Star rating (if applicable) and peer rating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Currently recruiting up to 800 new buildings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  <a:hlinkClick r:id="rId2"/>
              </a:rPr>
              <a:t>http://www.iowaenergycenter.org</a:t>
            </a:r>
            <a:r>
              <a:rPr lang="en-US" altLang="zh-CN" sz="2000" dirty="0" smtClean="0">
                <a:ea typeface="宋体" pitchFamily="2" charset="-122"/>
                <a:hlinkClick r:id="rId2"/>
              </a:rPr>
              <a:t>/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15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Know Your Building's Energy Performance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0" y="1597692"/>
            <a:ext cx="8011885" cy="50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Analyze </a:t>
            </a:r>
            <a:r>
              <a:rPr lang="en-US" sz="3600" b="1" dirty="0" smtClean="0"/>
              <a:t>Opportunities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5578" y="1568813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Setting Goals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10%, 20%, or 30% </a:t>
            </a:r>
            <a:r>
              <a:rPr lang="en-US" altLang="zh-CN" sz="2400" dirty="0">
                <a:ea typeface="宋体" pitchFamily="2" charset="-122"/>
              </a:rPr>
              <a:t>c</a:t>
            </a:r>
            <a:r>
              <a:rPr lang="en-US" altLang="zh-CN" sz="2400" dirty="0" smtClean="0">
                <a:ea typeface="宋体" pitchFamily="2" charset="-122"/>
              </a:rPr>
              <a:t>ompared with historical EUI?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LEED for existing buildings? (O&amp;M certification requires a minimum of 69 on ENERGY STAR rating)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Benchmarking ratio below 1.0?</a:t>
            </a:r>
            <a:endParaRPr lang="en-US" altLang="zh-CN" sz="2000" dirty="0" smtClean="0">
              <a:ea typeface="宋体" pitchFamily="2" charset="-122"/>
            </a:endParaRPr>
          </a:p>
          <a:p>
            <a:pPr marL="0" lvl="0" indent="0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ea typeface="宋体" pitchFamily="2" charset="-122"/>
              </a:rPr>
              <a:t>Strong Management Support</a:t>
            </a:r>
            <a:endParaRPr lang="en-US" altLang="zh-CN" sz="2400" dirty="0" smtClean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Analyze </a:t>
            </a:r>
            <a:r>
              <a:rPr lang="en-US" sz="3600" b="1" dirty="0" smtClean="0"/>
              <a:t>Opportunities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8573" y="1695613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Analyze How and Where Did Energy Go - Prioritize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Sub-Metering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Energy Audits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Level 1: Walk-through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Level 2: Energy survey and analysis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Level 3: Detailed analysis and capital</a:t>
            </a:r>
          </a:p>
          <a:p>
            <a:pPr marL="914400" lvl="2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   -intensive modifications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Utility programs – no cost or low-cost for qualified customers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7" name="Picture 2" descr="C:\Documents and Settings\xzhou\Desktop\biginspe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5" y="2344955"/>
            <a:ext cx="2081004" cy="25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9391" y="1747181"/>
            <a:ext cx="8077200" cy="46341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Improve Building Operations – No Cost or Low-Cost</a:t>
            </a:r>
            <a:endParaRPr lang="en-US" altLang="zh-CN" sz="28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Reduce HVAC equipment's occupancy hours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Reduce lighting hours, use day lighting, or use occupancy sensors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Replace/repair/calibrate sensors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Use a programmable thermostat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Relocate/shield temperature sensors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Use </a:t>
            </a:r>
            <a:r>
              <a:rPr lang="en-US" altLang="zh-CN" sz="2000" dirty="0" smtClean="0">
                <a:ea typeface="宋体" pitchFamily="2" charset="-122"/>
              </a:rPr>
              <a:t>economizer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Use duct static pressure </a:t>
            </a:r>
            <a:r>
              <a:rPr lang="en-US" altLang="zh-CN" sz="2000" dirty="0" smtClean="0">
                <a:ea typeface="宋体" pitchFamily="2" charset="-122"/>
              </a:rPr>
              <a:t>reset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Use supply air temperature </a:t>
            </a:r>
            <a:r>
              <a:rPr lang="en-US" altLang="zh-CN" sz="2000" dirty="0" smtClean="0">
                <a:ea typeface="宋体" pitchFamily="2" charset="-122"/>
              </a:rPr>
              <a:t>reset</a:t>
            </a:r>
          </a:p>
          <a:p>
            <a:pPr marL="914400" lvl="2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endParaRPr lang="en-US" altLang="zh-CN" sz="2000" dirty="0">
              <a:ea typeface="宋体" pitchFamily="2" charset="-122"/>
            </a:endParaRPr>
          </a:p>
          <a:p>
            <a:pPr marL="914400" lvl="2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400" dirty="0" smtClean="0">
              <a:ea typeface="宋体" pitchFamily="2" charset="-122"/>
            </a:endParaRPr>
          </a:p>
        </p:txBody>
      </p:sp>
      <p:pic>
        <p:nvPicPr>
          <p:cNvPr id="5" name="Picture 2" descr="C:\Documents and Settings\xzhou\Desktop\HoneyWell_-Portable-Comfort-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95" y="3492074"/>
            <a:ext cx="1575441" cy="2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Use demand-controlled ventilation (DCV</a:t>
            </a:r>
            <a:r>
              <a:rPr lang="en-US" altLang="zh-CN" sz="2000" dirty="0" smtClean="0">
                <a:ea typeface="宋体" pitchFamily="2" charset="-122"/>
              </a:rPr>
              <a:t>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Chilled </a:t>
            </a:r>
            <a:r>
              <a:rPr lang="en-US" altLang="zh-CN" sz="2000" dirty="0">
                <a:ea typeface="宋体" pitchFamily="2" charset="-122"/>
              </a:rPr>
              <a:t>water supply temperature reset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Optimize heating water supply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Optimal </a:t>
            </a:r>
            <a:r>
              <a:rPr lang="en-US" altLang="zh-CN" sz="2000" dirty="0" smtClean="0">
                <a:ea typeface="宋体" pitchFamily="2" charset="-122"/>
              </a:rPr>
              <a:t>start/stop</a:t>
            </a: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Tune HVAC </a:t>
            </a:r>
            <a:r>
              <a:rPr lang="en-US" altLang="zh-CN" sz="2000" dirty="0" smtClean="0">
                <a:ea typeface="宋体" pitchFamily="2" charset="-122"/>
              </a:rPr>
              <a:t>control – check the thermostat schedule!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Check minimum damper position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Automated fault detection and diagnostics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Best janitorial practices</a:t>
            </a:r>
            <a:endParaRPr lang="en-US" altLang="zh-CN" sz="2400" dirty="0" smtClean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85" y="2356776"/>
            <a:ext cx="5762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7674" y="5710375"/>
            <a:ext cx="764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Using improved </a:t>
            </a:r>
            <a:r>
              <a:rPr lang="en-US" u="sng" dirty="0" smtClean="0"/>
              <a:t>duct static pressure reset strategy</a:t>
            </a:r>
            <a:r>
              <a:rPr lang="en-US" dirty="0" smtClean="0"/>
              <a:t>, saved </a:t>
            </a:r>
            <a:r>
              <a:rPr lang="en-US" dirty="0" smtClean="0">
                <a:solidFill>
                  <a:srgbClr val="FF0000"/>
                </a:solidFill>
              </a:rPr>
              <a:t>~37% </a:t>
            </a:r>
            <a:r>
              <a:rPr lang="en-US" dirty="0" smtClean="0"/>
              <a:t>of fan energy</a:t>
            </a:r>
          </a:p>
          <a:p>
            <a:r>
              <a:rPr lang="en-US" dirty="0" smtClean="0"/>
              <a:t> in 3 month’s field testing </a:t>
            </a:r>
            <a:r>
              <a:rPr lang="en-US" dirty="0"/>
              <a:t>in this 40,528 </a:t>
            </a:r>
            <a:r>
              <a:rPr lang="en-US" dirty="0" smtClean="0"/>
              <a:t>sq. </a:t>
            </a:r>
            <a:r>
              <a:rPr lang="en-US" dirty="0" err="1" smtClean="0"/>
              <a:t>ft</a:t>
            </a:r>
            <a:r>
              <a:rPr lang="en-US" dirty="0" smtClean="0"/>
              <a:t> building; </a:t>
            </a:r>
            <a:r>
              <a:rPr lang="en-US" dirty="0" smtClean="0">
                <a:solidFill>
                  <a:srgbClr val="FF0000"/>
                </a:solidFill>
              </a:rPr>
              <a:t>~$3839 / year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7104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Example: </a:t>
            </a:r>
          </a:p>
          <a:p>
            <a:pPr algn="ctr"/>
            <a:r>
              <a:rPr lang="en-US" altLang="zh-CN" b="1" dirty="0" smtClean="0">
                <a:ea typeface="宋体" pitchFamily="2" charset="-122"/>
              </a:rPr>
              <a:t>Iowa </a:t>
            </a:r>
            <a:r>
              <a:rPr lang="en-US" altLang="zh-CN" b="1" dirty="0">
                <a:ea typeface="宋体" pitchFamily="2" charset="-122"/>
              </a:rPr>
              <a:t>State University Hixson-Lied Student Success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7484" y="181200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Management Improvements – Low-Cost or No Cost</a:t>
            </a:r>
            <a:endParaRPr lang="en-US" altLang="zh-CN" sz="28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Make energy management a priority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Require systems manuals (operation and maintenance, etc.)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Invest in training and education for operators and occupants – change occupant behavior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Establish purchasing criteria: Energy Star-labeled appliance/equipment, CFL, LED, etc.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Insist on performance tracking and reporting</a:t>
            </a:r>
          </a:p>
          <a:p>
            <a:pPr marL="914400" lvl="2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>
              <a:ea typeface="宋体" pitchFamily="2" charset="-122"/>
            </a:endParaRP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endParaRPr lang="en-US" altLang="zh-CN" sz="2000" dirty="0">
              <a:ea typeface="宋体" pitchFamily="2" charset="-122"/>
            </a:endParaRPr>
          </a:p>
          <a:p>
            <a:pPr marL="914400" lvl="2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9839"/>
            <a:ext cx="9144000" cy="11337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About the Iowa Energy Center</a:t>
            </a:r>
            <a:r>
              <a:rPr lang="en-US" sz="3200" b="1" dirty="0">
                <a:latin typeface="Engravers' Gothic" pitchFamily="50" charset="0"/>
              </a:rPr>
              <a:t/>
            </a:r>
            <a:br>
              <a:rPr lang="en-US" sz="3200" b="1" dirty="0">
                <a:latin typeface="Engravers' Gothic" pitchFamily="50" charset="0"/>
              </a:rPr>
            </a:br>
            <a:endParaRPr lang="en-US" sz="3200" b="1" dirty="0" smtClean="0">
              <a:latin typeface="Engravers' Gothic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680" y="1809004"/>
            <a:ext cx="8077200" cy="4514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A public, non-profit organization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Was created </a:t>
            </a:r>
            <a:r>
              <a:rPr lang="en-US" altLang="zh-CN" sz="2400" dirty="0">
                <a:ea typeface="宋体" pitchFamily="2" charset="-122"/>
              </a:rPr>
              <a:t>by the Iowa General Assembly and signed into law in </a:t>
            </a:r>
            <a:r>
              <a:rPr lang="en-US" altLang="zh-CN" sz="2400" dirty="0" smtClean="0">
                <a:ea typeface="宋体" pitchFamily="2" charset="-122"/>
              </a:rPr>
              <a:t>1990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Has a mission to serve </a:t>
            </a:r>
            <a:r>
              <a:rPr lang="en-US" altLang="zh-CN" sz="2400" dirty="0">
                <a:ea typeface="宋体" pitchFamily="2" charset="-122"/>
              </a:rPr>
              <a:t>Iowans through reliable, objective </a:t>
            </a:r>
            <a:r>
              <a:rPr lang="en-US" altLang="zh-CN" sz="2400" dirty="0" smtClean="0">
                <a:ea typeface="宋体" pitchFamily="2" charset="-122"/>
              </a:rPr>
              <a:t>tools, </a:t>
            </a:r>
            <a:r>
              <a:rPr lang="en-US" altLang="zh-CN" sz="2400" dirty="0">
                <a:ea typeface="宋体" pitchFamily="2" charset="-122"/>
              </a:rPr>
              <a:t>and </a:t>
            </a:r>
            <a:r>
              <a:rPr lang="en-US" altLang="zh-CN" sz="2400" dirty="0" smtClean="0">
                <a:ea typeface="宋体" pitchFamily="2" charset="-122"/>
              </a:rPr>
              <a:t>information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Is administered </a:t>
            </a:r>
            <a:r>
              <a:rPr lang="en-US" altLang="zh-CN" sz="2400" dirty="0">
                <a:ea typeface="宋体" pitchFamily="2" charset="-122"/>
              </a:rPr>
              <a:t>through </a:t>
            </a:r>
            <a:r>
              <a:rPr lang="en-US" altLang="zh-CN" sz="2400" dirty="0" smtClean="0">
                <a:ea typeface="宋体" pitchFamily="2" charset="-122"/>
              </a:rPr>
              <a:t>Iowa </a:t>
            </a:r>
            <a:r>
              <a:rPr lang="en-US" altLang="zh-CN" sz="2400" dirty="0">
                <a:ea typeface="宋体" pitchFamily="2" charset="-122"/>
              </a:rPr>
              <a:t>State </a:t>
            </a:r>
            <a:r>
              <a:rPr lang="en-US" altLang="zh-CN" sz="2400" dirty="0" smtClean="0">
                <a:ea typeface="宋体" pitchFamily="2" charset="-122"/>
              </a:rPr>
              <a:t>University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Has a 13-member Advisory Council representing key constituencies and stakeholders (as described in the 1990 Energy Efficiency Act)</a:t>
            </a:r>
          </a:p>
        </p:txBody>
      </p:sp>
    </p:spTree>
    <p:extLst>
      <p:ext uri="{BB962C8B-B14F-4D97-AF65-F5344CB8AC3E}">
        <p14:creationId xmlns:p14="http://schemas.microsoft.com/office/powerpoint/2010/main" val="37314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5085" y="203023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Lighting Retrofit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Use occupancy sensors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Use day lighting, photo cells, and dimming controls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Replace with new energy efficient lighting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Compact Fluorescent (CFL)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Light-emitting Diode (LED)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Fluorescent T8 or T5</a:t>
            </a:r>
            <a:endParaRPr lang="en-US" altLang="zh-CN" sz="20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Use external/internal shading devices</a:t>
            </a:r>
          </a:p>
        </p:txBody>
      </p:sp>
      <p:pic>
        <p:nvPicPr>
          <p:cNvPr id="6" name="Picture 2" descr="http://t0.gstatic.com/images?q=tbn:ANd9GcR_9-hSi90kLXmVygB5lcAsK1KRLScWoojWXZUp-DKI5wazsS8Y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26" y="1809004"/>
            <a:ext cx="1230867" cy="12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hilips 12w 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25" y="2798056"/>
            <a:ext cx="1124945" cy="17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39" y="1117889"/>
            <a:ext cx="1680167" cy="16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4533089" y="3994397"/>
            <a:ext cx="4523361" cy="23622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While </a:t>
            </a:r>
            <a:r>
              <a:rPr lang="en-US" b="1" dirty="0" smtClean="0">
                <a:solidFill>
                  <a:schemeClr val="tx1"/>
                </a:solidFill>
              </a:rPr>
              <a:t>a modern </a:t>
            </a:r>
            <a:r>
              <a:rPr lang="en-US" b="1" dirty="0">
                <a:solidFill>
                  <a:schemeClr val="tx1"/>
                </a:solidFill>
              </a:rPr>
              <a:t>office can be lit </a:t>
            </a:r>
            <a:r>
              <a:rPr lang="en-US" b="1" dirty="0" smtClean="0">
                <a:solidFill>
                  <a:schemeClr val="tx1"/>
                </a:solidFill>
              </a:rPr>
              <a:t>using  &lt;1W/sq</a:t>
            </a:r>
            <a:r>
              <a:rPr lang="en-US" b="1" dirty="0">
                <a:solidFill>
                  <a:schemeClr val="tx1"/>
                </a:solidFill>
              </a:rPr>
              <a:t>. ft., most still use about 1.5~2W/sq. </a:t>
            </a:r>
            <a:r>
              <a:rPr lang="en-US" b="1" dirty="0" smtClean="0">
                <a:solidFill>
                  <a:schemeClr val="tx1"/>
                </a:solidFill>
              </a:rPr>
              <a:t>ft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6" y="2561604"/>
            <a:ext cx="3690937" cy="29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59" y="2561604"/>
            <a:ext cx="3678995" cy="29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75280" y="1620791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r>
              <a:rPr lang="en-US" altLang="zh-CN" sz="2000" dirty="0" smtClean="0">
                <a:ea typeface="宋体" pitchFamily="2" charset="-122"/>
              </a:rPr>
              <a:t>Example: Cedar Rapids Hy-Vee Parking Lot LED Lighting Study</a:t>
            </a:r>
          </a:p>
          <a:p>
            <a:pPr marL="0" indent="0" algn="ctr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r>
              <a:rPr lang="en-US" altLang="zh-CN" sz="2000" dirty="0" smtClean="0">
                <a:ea typeface="宋体" pitchFamily="2" charset="-122"/>
              </a:rPr>
              <a:t>Replacing 1000w Metal Halide with 309w 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2273" y="6325315"/>
            <a:ext cx="330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*Report is available at www.iowaenergycenter.org</a:t>
            </a:r>
            <a:endParaRPr lang="en-US" sz="12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926489"/>
            <a:ext cx="3363320" cy="433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26490"/>
            <a:ext cx="3365211" cy="43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0094" y="6327653"/>
            <a:ext cx="330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*Report is available at www.iowaenergycenter.org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037230" y="1932501"/>
            <a:ext cx="112088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Metal Halide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88" y="1926489"/>
            <a:ext cx="112088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Metal Halide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230" y="4091831"/>
            <a:ext cx="45878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88" y="4096720"/>
            <a:ext cx="45878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019868"/>
            <a:ext cx="91440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805628"/>
            <a:ext cx="91440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r>
              <a:rPr lang="en-US" altLang="zh-CN" sz="2000" dirty="0" smtClean="0">
                <a:ea typeface="宋体" pitchFamily="2" charset="-122"/>
              </a:rPr>
              <a:t>Cedar Rapids </a:t>
            </a:r>
            <a:r>
              <a:rPr lang="en-US" altLang="zh-CN" sz="2000" dirty="0" err="1" smtClean="0">
                <a:ea typeface="宋体" pitchFamily="2" charset="-122"/>
              </a:rPr>
              <a:t>Hy-Vee</a:t>
            </a:r>
            <a:r>
              <a:rPr lang="en-US" altLang="zh-CN" sz="2000" dirty="0" smtClean="0">
                <a:ea typeface="宋体" pitchFamily="2" charset="-122"/>
              </a:rPr>
              <a:t> Parking Lot LED Lighting Study</a:t>
            </a:r>
          </a:p>
          <a:p>
            <a:endParaRPr lang="en-US" sz="2800" dirty="0"/>
          </a:p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800" dirty="0" smtClean="0">
              <a:latin typeface="Aaux" pitchFamily="50" charset="0"/>
              <a:ea typeface="宋体" pitchFamily="2" charset="-122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04945698"/>
              </p:ext>
            </p:extLst>
          </p:nvPr>
        </p:nvGraphicFramePr>
        <p:xfrm>
          <a:off x="1989730" y="2594178"/>
          <a:ext cx="5448300" cy="3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xplosion 1 1"/>
          <p:cNvSpPr/>
          <p:nvPr/>
        </p:nvSpPr>
        <p:spPr>
          <a:xfrm>
            <a:off x="6074229" y="3585107"/>
            <a:ext cx="2123080" cy="1020785"/>
          </a:xfrm>
          <a:prstGeom prst="irregularSeal1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69% Reduction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01886" y="4095500"/>
            <a:ext cx="228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0513" y="6208609"/>
            <a:ext cx="330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*Report is available at www.iowaenergycenter.org</a:t>
            </a:r>
            <a:endParaRPr lang="en-US" sz="12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1756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5578" y="1778080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>
                <a:ea typeface="宋体" pitchFamily="2" charset="-122"/>
              </a:rPr>
              <a:t>Plug Loads Control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>
                <a:ea typeface="宋体" pitchFamily="2" charset="-122"/>
              </a:rPr>
              <a:t>Check your building's phantom loads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>
                <a:ea typeface="宋体" pitchFamily="2" charset="-122"/>
              </a:rPr>
              <a:t>Apply power management software: put equipment in sleep mode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>
                <a:ea typeface="宋体" pitchFamily="2" charset="-122"/>
              </a:rPr>
              <a:t>Use energy misers: vending miser, cooler miser, snack miser, plug miser, etc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92" y="4561988"/>
            <a:ext cx="2465001" cy="18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5578" y="1608063"/>
            <a:ext cx="8077200" cy="46760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Fix Building Envelope Problems</a:t>
            </a:r>
            <a:endParaRPr lang="en-US" altLang="zh-CN" sz="28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Increase insulation making sure it is installed correctly (roof, wall, etc.) 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Find and fix air leaks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Upgrade windows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At a minimum, use double-pane windows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High efficiency low-e window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Electro-chromic and thermo-chromic windows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Window-to-Wall ratio should be &lt; 35%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4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5850" y="180900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Upgrade HVAC System and/or Replace Old </a:t>
            </a:r>
            <a:r>
              <a:rPr lang="en-US" altLang="zh-CN" sz="2800" dirty="0">
                <a:ea typeface="宋体" pitchFamily="2" charset="-122"/>
              </a:rPr>
              <a:t>HVAC </a:t>
            </a:r>
            <a:r>
              <a:rPr lang="en-US" altLang="zh-CN" sz="2800" dirty="0" smtClean="0">
                <a:ea typeface="宋体" pitchFamily="2" charset="-122"/>
              </a:rPr>
              <a:t>Equipment</a:t>
            </a:r>
            <a:endParaRPr lang="en-US" altLang="zh-CN" sz="28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Any RTUs, electric boilers, or control systems that are older than 10~15 years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Chillers, pumps, fans, boilers, motors older than 15~20 years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Pneumatic control system of any age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Consider adding Energy Recovery Unit (ERU)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6395" y="1676157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Upgrade to high efficiency fans and motors controlled with variable frequency drives (VFD)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Convert constant-air-volume (CAV) system to variable-air-volume (VAV) system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Change central domestic hot water systems to point-of-use water heaters; install high efficiency water heaters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Many other options depending on the project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391" y="1549698"/>
            <a:ext cx="8077200" cy="44036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Making the business case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Simple payback = project cost / annual change in cash flow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Net present value (NPV) – accounts for the time value of money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Internal rate of return (IRR)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Life-cycle cost analysis (LCC)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Arial" pitchFamily="34" charset="0"/>
              <a:buChar char="•"/>
            </a:pPr>
            <a:r>
              <a:rPr lang="en-US" altLang="zh-CN" sz="2000" dirty="0" smtClean="0">
                <a:ea typeface="宋体" pitchFamily="2" charset="-122"/>
              </a:rPr>
              <a:t>Average retro-commissioning cost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$0.27/sq. ft.</a:t>
            </a:r>
            <a:r>
              <a:rPr lang="en-US" altLang="zh-CN" sz="2000" dirty="0" smtClean="0">
                <a:ea typeface="宋体" pitchFamily="2" charset="-122"/>
              </a:rPr>
              <a:t>;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~15% </a:t>
            </a:r>
            <a:r>
              <a:rPr lang="en-US" altLang="zh-CN" sz="2000" dirty="0" smtClean="0">
                <a:ea typeface="宋体" pitchFamily="2" charset="-122"/>
              </a:rPr>
              <a:t>energy savings; simple payback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~0.7 years</a:t>
            </a:r>
            <a:r>
              <a:rPr lang="en-US" altLang="zh-CN" sz="1600" dirty="0" smtClean="0">
                <a:ea typeface="宋体" pitchFamily="2" charset="-122"/>
              </a:rPr>
              <a:t>*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Research available incentives</a:t>
            </a:r>
          </a:p>
          <a:p>
            <a:pPr lvl="2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1600" dirty="0" smtClean="0">
                <a:ea typeface="宋体" pitchFamily="2" charset="-122"/>
              </a:rPr>
              <a:t>Database of State Incentives for Renewables &amp; Efficiency: </a:t>
            </a:r>
            <a:r>
              <a:rPr lang="en-US" altLang="zh-CN" sz="1600" dirty="0" smtClean="0">
                <a:ea typeface="宋体" pitchFamily="2" charset="-122"/>
                <a:hlinkClick r:id="rId2"/>
              </a:rPr>
              <a:t>http://www.dsireusa.org</a:t>
            </a:r>
            <a:endParaRPr lang="en-US" altLang="zh-CN" sz="1600" dirty="0" smtClean="0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226" y="6310509"/>
            <a:ext cx="514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*Based on Mills, et al. 2004 study (DOE Lawrence Berkeley National Laboratory)</a:t>
            </a:r>
            <a:endParaRPr lang="en-US" sz="1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Building Energy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Improvement </a:t>
            </a:r>
            <a:r>
              <a:rPr lang="en-US" sz="3600" b="1" dirty="0"/>
              <a:t>Options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</a:t>
            </a:r>
            <a:r>
              <a:rPr lang="en-US" sz="3600" b="1" dirty="0" smtClean="0"/>
              <a:t>Monitor </a:t>
            </a:r>
            <a:r>
              <a:rPr lang="en-US" sz="3600" b="1" dirty="0"/>
              <a:t>Results</a:t>
            </a:r>
            <a:br>
              <a:rPr lang="en-US" sz="3600" b="1" dirty="0"/>
            </a:b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680" y="21722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Continuously Monitor Results</a:t>
            </a:r>
            <a:endParaRPr lang="en-US" altLang="zh-CN" sz="28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Develop an effective operation and management plan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Be persistent!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Iowa Public Building Benchmarking System</a:t>
            </a:r>
          </a:p>
        </p:txBody>
      </p:sp>
    </p:spTree>
    <p:extLst>
      <p:ext uri="{BB962C8B-B14F-4D97-AF65-F5344CB8AC3E}">
        <p14:creationId xmlns:p14="http://schemas.microsoft.com/office/powerpoint/2010/main" val="17618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Our Mission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680" y="1809004"/>
            <a:ext cx="8077200" cy="4514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dirty="0">
                <a:ea typeface="宋体" pitchFamily="2" charset="-122"/>
              </a:rPr>
              <a:t>Advance Iowa’s energy efficiency and renewable energy use through transformative research, </a:t>
            </a:r>
            <a:r>
              <a:rPr lang="en-US" altLang="zh-CN" sz="2400" dirty="0" smtClean="0">
                <a:ea typeface="宋体" pitchFamily="2" charset="-122"/>
              </a:rPr>
              <a:t>education, </a:t>
            </a:r>
            <a:r>
              <a:rPr lang="en-US" altLang="zh-CN" sz="2400" dirty="0">
                <a:ea typeface="宋体" pitchFamily="2" charset="-122"/>
              </a:rPr>
              <a:t>and </a:t>
            </a:r>
            <a:r>
              <a:rPr lang="en-US" altLang="zh-CN" sz="2400" dirty="0" smtClean="0">
                <a:ea typeface="宋体" pitchFamily="2" charset="-122"/>
              </a:rPr>
              <a:t>demonstration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Strive to increase energy efficiency in all areas of Iowa’s </a:t>
            </a:r>
            <a:r>
              <a:rPr lang="en-US" altLang="zh-CN" sz="2000" dirty="0" smtClean="0">
                <a:ea typeface="宋体" pitchFamily="2" charset="-122"/>
              </a:rPr>
              <a:t>energy </a:t>
            </a:r>
            <a:r>
              <a:rPr lang="en-US" altLang="zh-CN" sz="2000" dirty="0">
                <a:ea typeface="宋体" pitchFamily="2" charset="-122"/>
              </a:rPr>
              <a:t>use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Serve as a model for state efforts </a:t>
            </a:r>
            <a:r>
              <a:rPr lang="en-US" altLang="zh-CN" sz="2000" dirty="0" smtClean="0">
                <a:ea typeface="宋体" pitchFamily="2" charset="-122"/>
              </a:rPr>
              <a:t>on energy efficiency and </a:t>
            </a:r>
            <a:br>
              <a:rPr lang="en-US" altLang="zh-CN" sz="2000" dirty="0" smtClean="0">
                <a:ea typeface="宋体" pitchFamily="2" charset="-122"/>
              </a:rPr>
            </a:br>
            <a:r>
              <a:rPr lang="en-US" altLang="zh-CN" sz="2000" dirty="0" smtClean="0">
                <a:ea typeface="宋体" pitchFamily="2" charset="-122"/>
              </a:rPr>
              <a:t>renewable energy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Conduct and sponsor research on energy </a:t>
            </a:r>
            <a:r>
              <a:rPr lang="en-US" altLang="zh-CN" sz="2000" dirty="0" smtClean="0">
                <a:ea typeface="宋体" pitchFamily="2" charset="-122"/>
              </a:rPr>
              <a:t>efficiency and conservation, as well as alternative energy based on renewable resources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Assist Iowans in assessing </a:t>
            </a:r>
            <a:r>
              <a:rPr lang="en-US" altLang="zh-CN" sz="2000" dirty="0" smtClean="0">
                <a:ea typeface="宋体" pitchFamily="2" charset="-122"/>
              </a:rPr>
              <a:t>energy-related technologies 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Support educational and demonstration programs 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Steps </a:t>
            </a:r>
            <a:r>
              <a:rPr lang="en-US" sz="3600" b="1" dirty="0"/>
              <a:t>to Take: </a:t>
            </a:r>
            <a:r>
              <a:rPr lang="en-US" sz="3600" b="1" dirty="0" smtClean="0"/>
              <a:t>Monitor </a:t>
            </a:r>
            <a:r>
              <a:rPr lang="en-US" sz="3600" b="1" dirty="0"/>
              <a:t>Results</a:t>
            </a:r>
            <a:br>
              <a:rPr lang="en-US" sz="3600" b="1" dirty="0"/>
            </a:b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74" y="1381941"/>
            <a:ext cx="8251612" cy="51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1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IEClogoPP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379" y="656539"/>
            <a:ext cx="6810234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656539"/>
            <a:ext cx="9144000" cy="117073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Questions?</a:t>
            </a:r>
            <a:r>
              <a:rPr lang="en-US" b="1" dirty="0" smtClean="0">
                <a:latin typeface="Engravers' Gothic" pitchFamily="50" charset="0"/>
              </a:rPr>
              <a:t/>
            </a:r>
            <a:br>
              <a:rPr lang="en-US" b="1" dirty="0" smtClean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210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Xiaohui “Joe” Zhou, PhD, PE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b="1" dirty="0" smtClean="0">
                <a:hlinkClick r:id="rId3"/>
              </a:rPr>
              <a:t>xhzhou@iastate.edu</a:t>
            </a:r>
            <a:endParaRPr lang="en-US" b="1" dirty="0" smtClean="0"/>
          </a:p>
          <a:p>
            <a:pPr algn="ctr"/>
            <a:r>
              <a:rPr lang="en-US" b="1" dirty="0" err="1" smtClean="0"/>
              <a:t>Iowaenergycenter.org</a:t>
            </a:r>
            <a:endParaRPr lang="en-US" b="1" dirty="0"/>
          </a:p>
        </p:txBody>
      </p:sp>
      <p:pic>
        <p:nvPicPr>
          <p:cNvPr id="1028" name="Picture 4" descr="C:\Documents and Settings\xhzhou.IASTATE\Local Settings\Temporary Internet Files\Content.IE5\8NS819UC\MP9004371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8" y="2494958"/>
            <a:ext cx="2065168" cy="13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xhzhou.IASTATE\Local Settings\Temporary Internet Files\Content.IE5\8X6I2A4G\MP90043728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40" y="2494958"/>
            <a:ext cx="1035747" cy="13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83" y="2508325"/>
            <a:ext cx="2002235" cy="1361520"/>
          </a:xfrm>
          <a:prstGeom prst="rect">
            <a:avLst/>
          </a:prstGeom>
        </p:spPr>
      </p:pic>
      <p:pic>
        <p:nvPicPr>
          <p:cNvPr id="11" name="Picture 10" descr="ERSFacility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81" y="2508325"/>
            <a:ext cx="2002233" cy="13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732"/>
            <a:ext cx="9144000" cy="9392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Key Program Areas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680" y="1809004"/>
            <a:ext cx="3415846" cy="4514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b="1" dirty="0" smtClean="0">
                <a:ea typeface="宋体" pitchFamily="2" charset="-122"/>
              </a:rPr>
              <a:t>Energy Efficiency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Building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Industrial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Agricultural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Transportation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b="1" dirty="0" smtClean="0">
                <a:ea typeface="宋体" pitchFamily="2" charset="-122"/>
              </a:rPr>
              <a:t>Renewable Energy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>
                <a:ea typeface="宋体" pitchFamily="2" charset="-122"/>
              </a:rPr>
              <a:t>Biorenewable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Solar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Wind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95926" y="1809004"/>
            <a:ext cx="3415846" cy="4689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b="1" dirty="0" smtClean="0">
                <a:ea typeface="宋体" pitchFamily="2" charset="-122"/>
              </a:rPr>
              <a:t>Grants and Funding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 IEC Sponsored Grants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Alternate Energy Revolving Loan Program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Scholarships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400" b="1" dirty="0" smtClean="0">
                <a:ea typeface="宋体" pitchFamily="2" charset="-122"/>
              </a:rPr>
              <a:t>Outreach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Learning Institute for training and education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000" dirty="0" smtClean="0">
                <a:ea typeface="宋体" pitchFamily="2" charset="-122"/>
              </a:rPr>
              <a:t>Communications and Marketing</a:t>
            </a: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9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/>
          </a:bodyPr>
          <a:lstStyle/>
          <a:p>
            <a:r>
              <a:rPr lang="en-US" sz="3200" b="1" dirty="0"/>
              <a:t>Why Building Energy Efficiency is Important</a:t>
            </a:r>
            <a:r>
              <a:rPr lang="en-US" sz="3200" b="1" dirty="0">
                <a:latin typeface="Engravers' Gothic" pitchFamily="50" charset="0"/>
              </a:rPr>
              <a:t/>
            </a:r>
            <a:br>
              <a:rPr lang="en-US" sz="3200" b="1" dirty="0">
                <a:latin typeface="Engravers' Gothic" pitchFamily="50" charset="0"/>
              </a:rPr>
            </a:br>
            <a:endParaRPr lang="en-US" sz="3200" b="1" dirty="0" smtClean="0">
              <a:latin typeface="Engravers' Gothic" pitchFamily="50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280" y="979009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The Big Picture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84757053"/>
              </p:ext>
            </p:extLst>
          </p:nvPr>
        </p:nvGraphicFramePr>
        <p:xfrm>
          <a:off x="1747340" y="1624518"/>
          <a:ext cx="5742958" cy="47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2714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*Based on the 2010 Energy Data Book by the Department </a:t>
            </a:r>
            <a:r>
              <a:rPr lang="en-US" sz="1200" dirty="0"/>
              <a:t>of Energy; 1 Quads = 1 000 000 000 000 </a:t>
            </a:r>
            <a:r>
              <a:rPr lang="en-US" sz="1200" dirty="0" smtClean="0"/>
              <a:t>000. 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367561" y="5307052"/>
            <a:ext cx="166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Transportation</a:t>
            </a:r>
          </a:p>
          <a:p>
            <a:pPr algn="ctr"/>
            <a:r>
              <a:rPr lang="en-US" dirty="0" smtClean="0"/>
              <a:t>28%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/>
          </a:bodyPr>
          <a:lstStyle/>
          <a:p>
            <a:r>
              <a:rPr lang="en-US" sz="3200" b="1" dirty="0"/>
              <a:t>Why Building Energy Efficiency is Important</a:t>
            </a:r>
            <a:r>
              <a:rPr lang="en-US" sz="3200" b="1" dirty="0">
                <a:latin typeface="Engravers' Gothic" pitchFamily="50" charset="0"/>
              </a:rPr>
              <a:t/>
            </a:r>
            <a:br>
              <a:rPr lang="en-US" sz="3200" b="1" dirty="0">
                <a:latin typeface="Engravers' Gothic" pitchFamily="50" charset="0"/>
              </a:rPr>
            </a:br>
            <a:endParaRPr lang="en-US" sz="3200" b="1" dirty="0" smtClean="0">
              <a:latin typeface="Engravers' Gothic" pitchFamily="50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5280" y="1348659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Commercial Building Energy End-Use Type Splits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00679133"/>
              </p:ext>
            </p:extLst>
          </p:nvPr>
        </p:nvGraphicFramePr>
        <p:xfrm>
          <a:off x="1460552" y="2021320"/>
          <a:ext cx="6760191" cy="415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32531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*Based on the 2010 Energy Data Book by the Department </a:t>
            </a:r>
            <a:r>
              <a:rPr lang="en-US" sz="1200" dirty="0"/>
              <a:t>of </a:t>
            </a:r>
            <a:r>
              <a:rPr lang="en-US" sz="1200" dirty="0" smtClean="0"/>
              <a:t>Energy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97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Strategies to Improve Building Energy Efficiency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756" y="1335689"/>
            <a:ext cx="8077200" cy="47246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How </a:t>
            </a:r>
            <a:r>
              <a:rPr lang="en-US" altLang="zh-CN" sz="2800" dirty="0">
                <a:ea typeface="宋体" pitchFamily="2" charset="-122"/>
              </a:rPr>
              <a:t>m</a:t>
            </a:r>
            <a:r>
              <a:rPr lang="en-US" altLang="zh-CN" sz="2800" dirty="0" smtClean="0">
                <a:ea typeface="宋体" pitchFamily="2" charset="-122"/>
              </a:rPr>
              <a:t>uch </a:t>
            </a:r>
            <a:r>
              <a:rPr lang="en-US" altLang="zh-CN" sz="2800" dirty="0">
                <a:ea typeface="宋体" pitchFamily="2" charset="-122"/>
              </a:rPr>
              <a:t>e</a:t>
            </a:r>
            <a:r>
              <a:rPr lang="en-US" altLang="zh-CN" sz="2800" dirty="0" smtClean="0">
                <a:ea typeface="宋体" pitchFamily="2" charset="-122"/>
              </a:rPr>
              <a:t>nergy </a:t>
            </a:r>
            <a:r>
              <a:rPr lang="en-US" altLang="zh-CN" sz="2800" dirty="0">
                <a:ea typeface="宋体" pitchFamily="2" charset="-122"/>
              </a:rPr>
              <a:t>c</a:t>
            </a:r>
            <a:r>
              <a:rPr lang="en-US" altLang="zh-CN" sz="2800" dirty="0" smtClean="0">
                <a:ea typeface="宋体" pitchFamily="2" charset="-122"/>
              </a:rPr>
              <a:t>an </a:t>
            </a:r>
            <a:r>
              <a:rPr lang="en-US" altLang="zh-CN" sz="2800" dirty="0">
                <a:ea typeface="宋体" pitchFamily="2" charset="-122"/>
              </a:rPr>
              <a:t>b</a:t>
            </a:r>
            <a:r>
              <a:rPr lang="en-US" altLang="zh-CN" sz="2800" dirty="0" smtClean="0">
                <a:ea typeface="宋体" pitchFamily="2" charset="-122"/>
              </a:rPr>
              <a:t>e </a:t>
            </a:r>
            <a:r>
              <a:rPr lang="en-US" altLang="zh-CN" sz="2800" dirty="0">
                <a:ea typeface="宋体" pitchFamily="2" charset="-122"/>
              </a:rPr>
              <a:t>s</a:t>
            </a:r>
            <a:r>
              <a:rPr lang="en-US" altLang="zh-CN" sz="2800" dirty="0" smtClean="0">
                <a:ea typeface="宋体" pitchFamily="2" charset="-122"/>
              </a:rPr>
              <a:t>aved by </a:t>
            </a:r>
            <a:r>
              <a:rPr lang="en-US" altLang="zh-CN" sz="2800" dirty="0">
                <a:ea typeface="宋体" pitchFamily="2" charset="-122"/>
              </a:rPr>
              <a:t>d</a:t>
            </a:r>
            <a:r>
              <a:rPr lang="en-US" altLang="zh-CN" sz="2800" dirty="0" smtClean="0">
                <a:ea typeface="宋体" pitchFamily="2" charset="-122"/>
              </a:rPr>
              <a:t>oing </a:t>
            </a:r>
            <a:r>
              <a:rPr lang="en-US" altLang="zh-CN" sz="2800" dirty="0">
                <a:ea typeface="宋体" pitchFamily="2" charset="-122"/>
              </a:rPr>
              <a:t>w</a:t>
            </a:r>
            <a:r>
              <a:rPr lang="en-US" altLang="zh-CN" sz="2800" dirty="0" smtClean="0">
                <a:ea typeface="宋体" pitchFamily="2" charset="-122"/>
              </a:rPr>
              <a:t>hat?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7%~28% by implementing no cost or low-cost energy efficient measures through changes in building operations and management (O&amp;M)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3.5%~15.2% by changing occupant behavior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>
                <a:ea typeface="宋体" pitchFamily="2" charset="-122"/>
              </a:rPr>
              <a:t>9.4%~25% </a:t>
            </a:r>
            <a:r>
              <a:rPr lang="en-US" altLang="zh-CN" sz="2400" dirty="0" smtClean="0">
                <a:ea typeface="宋体" pitchFamily="2" charset="-122"/>
              </a:rPr>
              <a:t>by retrofitting lighting</a:t>
            </a:r>
            <a:endParaRPr lang="en-US" altLang="zh-CN" sz="2400" dirty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7.3</a:t>
            </a:r>
            <a:r>
              <a:rPr lang="en-US" altLang="zh-CN" sz="2400" dirty="0">
                <a:ea typeface="宋体" pitchFamily="2" charset="-122"/>
              </a:rPr>
              <a:t>%~22.9% by calibrating HVAC control devices, improve control sequences, and monitoring energy use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>
                <a:ea typeface="宋体" pitchFamily="2" charset="-122"/>
              </a:rPr>
              <a:t>3.5%~15.9% through replacing old HVAC equipment with new energy efficient </a:t>
            </a:r>
            <a:r>
              <a:rPr lang="en-US" altLang="zh-CN" sz="2400" dirty="0" smtClean="0">
                <a:ea typeface="宋体" pitchFamily="2" charset="-122"/>
              </a:rPr>
              <a:t>units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340" y="6325316"/>
            <a:ext cx="3246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*Based on BOMA International BEEP 2006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6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280" y="2019868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CC3300"/>
              </a:buClr>
              <a:buSzPct val="80000"/>
              <a:buNone/>
            </a:pPr>
            <a:endParaRPr lang="en-US" altLang="zh-CN" sz="2000" dirty="0" smtClean="0">
              <a:latin typeface="Aaux" pitchFamily="50" charset="0"/>
              <a:ea typeface="宋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3728"/>
            <a:ext cx="9144000" cy="142527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Strategies to Improve Building Energy Efficiency</a:t>
            </a:r>
            <a:r>
              <a:rPr lang="en-US" sz="3600" b="1" dirty="0">
                <a:latin typeface="Engravers' Gothic" pitchFamily="50" charset="0"/>
              </a:rPr>
              <a:t/>
            </a:r>
            <a:br>
              <a:rPr lang="en-US" sz="3600" b="1" dirty="0">
                <a:latin typeface="Engravers' Gothic" pitchFamily="50" charset="0"/>
              </a:rPr>
            </a:br>
            <a:r>
              <a:rPr lang="en-US" b="1" dirty="0">
                <a:latin typeface="Engravers' Gothic" pitchFamily="50" charset="0"/>
              </a:rPr>
              <a:t/>
            </a:r>
            <a:br>
              <a:rPr lang="en-US" b="1" dirty="0">
                <a:latin typeface="Engravers' Gothic" pitchFamily="50" charset="0"/>
              </a:rPr>
            </a:br>
            <a:endParaRPr lang="en-US" b="1" dirty="0" smtClean="0">
              <a:latin typeface="Engravers' Gothic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3162" y="1608064"/>
            <a:ext cx="8077200" cy="4151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ea typeface="宋体" pitchFamily="2" charset="-122"/>
              </a:rPr>
              <a:t>Opportunities for Existing Buildings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Reduce Energy Demand: plug loads, peak demand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Improve Building Energy Efficiency: operations &amp; management; energy audit and retro-commissioning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Use Renewable Energy Source: wind, solar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q"/>
            </a:pPr>
            <a:r>
              <a:rPr lang="en-US" altLang="zh-CN" sz="2400" dirty="0" smtClean="0">
                <a:ea typeface="宋体" pitchFamily="2" charset="-122"/>
              </a:rPr>
              <a:t> Financial Incentives: </a:t>
            </a:r>
            <a:r>
              <a:rPr lang="en-US" altLang="zh-CN" sz="2400" dirty="0">
                <a:ea typeface="宋体" pitchFamily="2" charset="-122"/>
              </a:rPr>
              <a:t>t</a:t>
            </a:r>
            <a:r>
              <a:rPr lang="en-US" altLang="zh-CN" sz="2400" dirty="0" smtClean="0">
                <a:ea typeface="宋体" pitchFamily="2" charset="-122"/>
              </a:rPr>
              <a:t>ax credits, utility rebates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7340" y="6171133"/>
            <a:ext cx="5848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*Existing buildings account for approximately 70% ~ 85% of buildings that will exist in 2030.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>
            <a:off x="980080" y="2676806"/>
            <a:ext cx="7467600" cy="9688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3083</TotalTime>
  <Words>1990</Words>
  <Application>Microsoft Office PowerPoint</Application>
  <PresentationFormat>On-screen Show (4:3)</PresentationFormat>
  <Paragraphs>464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Outline  </vt:lpstr>
      <vt:lpstr>About the Iowa Energy Center </vt:lpstr>
      <vt:lpstr>Our Mission  </vt:lpstr>
      <vt:lpstr>Key Program Areas  </vt:lpstr>
      <vt:lpstr>Why Building Energy Efficiency is Important </vt:lpstr>
      <vt:lpstr>Why Building Energy Efficiency is Important </vt:lpstr>
      <vt:lpstr>Strategies to Improve Building Energy Efficiency  </vt:lpstr>
      <vt:lpstr>Strategies to Improve Building Energy Efficiency  </vt:lpstr>
      <vt:lpstr>Steps to Take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Know Your Building's Energy Performance  </vt:lpstr>
      <vt:lpstr>Steps to Take: Analyze Opportunities  </vt:lpstr>
      <vt:lpstr>Steps to Take: Analyze Opportunities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Building Energy  Improvement Options  </vt:lpstr>
      <vt:lpstr>Steps to Take: Monitor Results   </vt:lpstr>
      <vt:lpstr>Steps to Take: Monitor Results   </vt:lpstr>
      <vt:lpstr> </vt:lpstr>
    </vt:vector>
  </TitlesOfParts>
  <Company>Iowa Energy Center, 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 Harrison</dc:creator>
  <cp:lastModifiedBy>Owner</cp:lastModifiedBy>
  <cp:revision>575</cp:revision>
  <cp:lastPrinted>2011-12-07T20:16:27Z</cp:lastPrinted>
  <dcterms:created xsi:type="dcterms:W3CDTF">2011-10-14T20:11:16Z</dcterms:created>
  <dcterms:modified xsi:type="dcterms:W3CDTF">2013-04-17T13:30:13Z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